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6"/>
  </p:notesMasterIdLst>
  <p:sldIdLst>
    <p:sldId id="256" r:id="rId2"/>
    <p:sldId id="260" r:id="rId3"/>
    <p:sldId id="896" r:id="rId4"/>
    <p:sldId id="897" r:id="rId5"/>
    <p:sldId id="259" r:id="rId6"/>
    <p:sldId id="280" r:id="rId7"/>
    <p:sldId id="894" r:id="rId8"/>
    <p:sldId id="886" r:id="rId9"/>
    <p:sldId id="891" r:id="rId10"/>
    <p:sldId id="892" r:id="rId11"/>
    <p:sldId id="893" r:id="rId12"/>
    <p:sldId id="889" r:id="rId13"/>
    <p:sldId id="890" r:id="rId14"/>
    <p:sldId id="895" r:id="rId1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51" autoAdjust="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3697"/>
          </a:xfrm>
          <a:prstGeom prst="rect">
            <a:avLst/>
          </a:prstGeom>
        </p:spPr>
        <p:txBody>
          <a:bodyPr vert="horz" lIns="91082" tIns="45542" rIns="91082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3697"/>
          </a:xfrm>
          <a:prstGeom prst="rect">
            <a:avLst/>
          </a:prstGeom>
        </p:spPr>
        <p:txBody>
          <a:bodyPr vert="horz" lIns="91082" tIns="45542" rIns="91082" bIns="45542" rtlCol="0"/>
          <a:lstStyle>
            <a:lvl1pPr algn="r">
              <a:defRPr sz="1200"/>
            </a:lvl1pPr>
          </a:lstStyle>
          <a:p>
            <a:fld id="{FAC298DD-B72E-46B2-AFB3-31CA9C1B893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2" tIns="45542" rIns="91082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4547"/>
            <a:ext cx="5607050" cy="3637020"/>
          </a:xfrm>
          <a:prstGeom prst="rect">
            <a:avLst/>
          </a:prstGeom>
        </p:spPr>
        <p:txBody>
          <a:bodyPr vert="horz" lIns="91082" tIns="45542" rIns="91082" bIns="455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381"/>
            <a:ext cx="3038475" cy="463697"/>
          </a:xfrm>
          <a:prstGeom prst="rect">
            <a:avLst/>
          </a:prstGeom>
        </p:spPr>
        <p:txBody>
          <a:bodyPr vert="horz" lIns="91082" tIns="45542" rIns="91082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381"/>
            <a:ext cx="3038475" cy="463697"/>
          </a:xfrm>
          <a:prstGeom prst="rect">
            <a:avLst/>
          </a:prstGeom>
        </p:spPr>
        <p:txBody>
          <a:bodyPr vert="horz" lIns="91082" tIns="45542" rIns="91082" bIns="45542" rtlCol="0" anchor="b"/>
          <a:lstStyle>
            <a:lvl1pPr algn="r">
              <a:defRPr sz="1200"/>
            </a:lvl1pPr>
          </a:lstStyle>
          <a:p>
            <a:fld id="{96FF2DC0-7485-48D4-8C3A-6BBCE9CA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33D47-8351-4D36-B38C-B118F0E6D2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02C8-8D41-4107-8C0D-05E4789B1DB0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5778-5002-49AB-B20F-6B7A76984DF6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138C-F77D-499A-BB7B-A658AC3D1E3E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5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DDA-0509-4A1C-9E96-A08DBBE9DA61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FC59-1DA4-486C-BB77-2BB07F16F67D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28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E223-6568-4B00-8B2A-2BA7C814903E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2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86E1-7936-40A5-A19A-5DC9892C490B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0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6983-0837-4B60-91F1-A17DCBAA28CE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3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ABC-2FFC-412C-9018-AC0E6731393D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A54C-05FB-4777-A212-3E331C56CFF3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1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3EF-AFB0-422F-8A1E-7FD00C20282C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3F05-E9D1-4748-9426-8741F8353C27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4465-86D8-4111-ABA6-3FBA3D834E42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7B18-F15E-4C7F-B05C-DF12F2C6F6ED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F88-46AA-40A7-AA2F-6AB1455206DF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1BA4-E43B-4CD2-9B73-0DD58813F32E}" type="datetime1">
              <a:rPr lang="en-US" smtClean="0"/>
              <a:t>6/8/2026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7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E439-768C-43F2-BB1E-4D786474359D}" type="datetime1">
              <a:rPr lang="en-US" smtClean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5286" y="3589785"/>
            <a:ext cx="6911067" cy="4082143"/>
          </a:xfrm>
        </p:spPr>
        <p:txBody>
          <a:bodyPr/>
          <a:lstStyle/>
          <a:p>
            <a:r>
              <a:rPr lang="en-US" sz="2400" i="1" dirty="0">
                <a:solidFill>
                  <a:schemeClr val="bg1">
                    <a:lumMod val="10000"/>
                  </a:schemeClr>
                </a:solidFill>
              </a:rPr>
              <a:t>-Andrea Weaver, Union County Auditor</a:t>
            </a:r>
            <a:br>
              <a:rPr lang="en-US" sz="2400" i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2400" i="1" dirty="0">
                <a:solidFill>
                  <a:schemeClr val="bg1">
                    <a:lumMod val="10000"/>
                  </a:schemeClr>
                </a:solidFill>
              </a:rPr>
              <a:t>-David Phillips, Union County Prosecutor</a:t>
            </a:r>
            <a:br>
              <a:rPr lang="en-US" sz="2400" i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2400" i="1" dirty="0">
                <a:solidFill>
                  <a:schemeClr val="bg1">
                    <a:lumMod val="10000"/>
                  </a:schemeClr>
                </a:solidFill>
              </a:rPr>
              <a:t>-Andrew Smarra, Union County Treasurer</a:t>
            </a:r>
            <a:br>
              <a:rPr lang="en-US" dirty="0">
                <a:solidFill>
                  <a:schemeClr val="bg1">
                    <a:lumMod val="10000"/>
                  </a:schemeClr>
                </a:solidFill>
              </a:rPr>
            </a:br>
            <a:endParaRPr lang="en-US" sz="6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1013F-07E4-B1D8-17BC-F65F7A13F55F}"/>
              </a:ext>
            </a:extLst>
          </p:cNvPr>
          <p:cNvSpPr txBox="1"/>
          <p:nvPr/>
        </p:nvSpPr>
        <p:spPr>
          <a:xfrm>
            <a:off x="177573" y="6117085"/>
            <a:ext cx="431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June 8,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47200-38BD-C1C3-3668-5836FFA56E03}"/>
              </a:ext>
            </a:extLst>
          </p:cNvPr>
          <p:cNvSpPr txBox="1"/>
          <p:nvPr/>
        </p:nvSpPr>
        <p:spPr>
          <a:xfrm>
            <a:off x="1275935" y="1372719"/>
            <a:ext cx="93562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10000"/>
                  </a:schemeClr>
                </a:solidFill>
              </a:rPr>
              <a:t>Union County</a:t>
            </a:r>
          </a:p>
          <a:p>
            <a:pPr algn="ctr"/>
            <a:r>
              <a:rPr lang="en-US" sz="4400" b="1" dirty="0">
                <a:solidFill>
                  <a:schemeClr val="bg1">
                    <a:lumMod val="10000"/>
                  </a:schemeClr>
                </a:solidFill>
              </a:rPr>
              <a:t>Budget Commission</a:t>
            </a:r>
          </a:p>
          <a:p>
            <a:pPr algn="ctr"/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What is it, and Recent Changes</a:t>
            </a:r>
            <a:br>
              <a:rPr lang="en-US" sz="4400" b="1" dirty="0">
                <a:solidFill>
                  <a:schemeClr val="bg1">
                    <a:lumMod val="10000"/>
                  </a:schemeClr>
                </a:solidFill>
              </a:rPr>
            </a:br>
            <a:br>
              <a:rPr lang="en-US" sz="44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*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Mass Appraisal, Levies, HB 920, Inside Millage, </a:t>
            </a:r>
          </a:p>
          <a:p>
            <a:pPr algn="ctr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Legislative Changes*</a:t>
            </a:r>
            <a:br>
              <a:rPr lang="en-US" dirty="0">
                <a:solidFill>
                  <a:schemeClr val="bg1">
                    <a:lumMod val="10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1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35E4-2DD4-836A-53B6-866AB765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708" y="144327"/>
            <a:ext cx="8596668" cy="87729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Inside Millage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4950-087A-99B0-C273-E2FC68AC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004" y="1536589"/>
            <a:ext cx="8596668" cy="3784821"/>
          </a:xfrm>
        </p:spPr>
        <p:txBody>
          <a:bodyPr/>
          <a:lstStyle/>
          <a:p>
            <a:r>
              <a:rPr lang="en-US" sz="2000" dirty="0"/>
              <a:t>It’s an unvoted property tax authorized by the Ohio Constitution and GA that cannot exceed 10 mills in ANY tax district.</a:t>
            </a:r>
          </a:p>
          <a:p>
            <a:r>
              <a:rPr lang="en-US" sz="2000" dirty="0"/>
              <a:t>Minimum guarantee to political subdivisions – only those that were in existence between 1929-1933.</a:t>
            </a:r>
          </a:p>
          <a:p>
            <a:r>
              <a:rPr lang="en-US" sz="2000" dirty="0"/>
              <a:t>“Free millage”</a:t>
            </a:r>
          </a:p>
          <a:p>
            <a:r>
              <a:rPr lang="en-US" sz="2000" dirty="0"/>
              <a:t>This is unvoted millage, which means no HB920 tax rate adjustment:</a:t>
            </a:r>
          </a:p>
          <a:p>
            <a:r>
              <a:rPr lang="en-US" sz="2000" dirty="0"/>
              <a:t>Value x rate = tax</a:t>
            </a:r>
          </a:p>
          <a:p>
            <a:r>
              <a:rPr lang="en-US" sz="2000" dirty="0"/>
              <a:t>So if values go up, the taxes assessed go up.  If values go down, the taxes assessed go down.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E5955-23D8-06A3-7F84-FB0A4FBC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7405" y="6300278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92889-04F3-64CF-A5B9-2DAD4D375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305435"/>
            <a:ext cx="395591" cy="414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39334-412B-A08E-3DE3-F95A2C2F7F81}"/>
              </a:ext>
            </a:extLst>
          </p:cNvPr>
          <p:cNvSpPr txBox="1"/>
          <p:nvPr/>
        </p:nvSpPr>
        <p:spPr>
          <a:xfrm>
            <a:off x="1072925" y="6482841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</p:spTree>
    <p:extLst>
      <p:ext uri="{BB962C8B-B14F-4D97-AF65-F5344CB8AC3E}">
        <p14:creationId xmlns:p14="http://schemas.microsoft.com/office/powerpoint/2010/main" val="65047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67B9E-241C-F65C-5FFE-4B3CED30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58B54-CCAC-F361-6038-39CB2B3BF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4" y="97277"/>
            <a:ext cx="10708171" cy="651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792FF-F967-7DC8-4BAD-0B2A8AF8E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" y="6451349"/>
            <a:ext cx="295367" cy="30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2A32E4-FBDE-4AE3-4BCE-D5F6E0B24FAD}"/>
              </a:ext>
            </a:extLst>
          </p:cNvPr>
          <p:cNvSpPr txBox="1"/>
          <p:nvPr/>
        </p:nvSpPr>
        <p:spPr>
          <a:xfrm>
            <a:off x="466863" y="6529891"/>
            <a:ext cx="2683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6DA4BC1-2E22-A134-028D-36E1061C12CB}"/>
              </a:ext>
            </a:extLst>
          </p:cNvPr>
          <p:cNvSpPr txBox="1">
            <a:spLocks/>
          </p:cNvSpPr>
          <p:nvPr/>
        </p:nvSpPr>
        <p:spPr>
          <a:xfrm>
            <a:off x="11223156" y="642347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3409-B6AE-D058-6C32-14A51808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69" y="1562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Recent legislative changes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994A-AA69-5052-3EC6-FBC17A9A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1" y="975541"/>
            <a:ext cx="11799736" cy="5885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All of these are designed to limit future tax increases.  Not intended to put money back in anyone’s pocket.  With the exception of the 2</a:t>
            </a:r>
            <a:r>
              <a:rPr lang="en-US" sz="2000" b="1" baseline="30000" dirty="0">
                <a:solidFill>
                  <a:srgbClr val="FF0000"/>
                </a:solidFill>
              </a:rPr>
              <a:t>nd</a:t>
            </a:r>
            <a:r>
              <a:rPr lang="en-US" sz="2000" b="1" dirty="0">
                <a:solidFill>
                  <a:srgbClr val="FF0000"/>
                </a:solidFill>
              </a:rPr>
              <a:t> half tax credit with HB 186, all are forward-looking and may or may not have an impact.</a:t>
            </a:r>
          </a:p>
          <a:p>
            <a:pPr marL="0" indent="0">
              <a:buNone/>
            </a:pP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u="sng" dirty="0"/>
              <a:t>HB129 </a:t>
            </a:r>
            <a:r>
              <a:rPr lang="en-US" sz="2000" dirty="0"/>
              <a:t>– this alters the composition of those levies used in calculating the 20-mill Floor.  Fixed Sum levies(Substitute and Emergency) will now be included.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u="sng" dirty="0"/>
              <a:t>Expected Result?  </a:t>
            </a:r>
            <a:r>
              <a:rPr lang="en-US" sz="2000" dirty="0"/>
              <a:t>Fewer schools will qualify for the 20-mill floor adjustment.  This will keep those large swings/increases in school taxes from happening when there is a countywide update   that largely increases school values.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HB186</a:t>
            </a:r>
            <a:r>
              <a:rPr lang="en-US" sz="2000" dirty="0"/>
              <a:t> – this is designed to initially calculate a give back/credit to homeowners who live in a school district on the 20-mill floor and then to cap inflationary revenue growth to the rate of inflation.       </a:t>
            </a:r>
          </a:p>
          <a:p>
            <a:pPr marL="0" indent="0">
              <a:buNone/>
            </a:pPr>
            <a:r>
              <a:rPr lang="en-US" sz="2000" dirty="0"/>
              <a:t>2 parts:  </a:t>
            </a:r>
          </a:p>
          <a:p>
            <a:pPr marL="0" indent="0">
              <a:buNone/>
            </a:pPr>
            <a:r>
              <a:rPr lang="en-US" sz="2000" dirty="0"/>
              <a:t>	*</a:t>
            </a:r>
            <a:r>
              <a:rPr lang="en-US" sz="1500" dirty="0"/>
              <a:t>Because the Legislature wasted lots of time, this adjustment has turned into a HUGE challenge for those of us are tasked with completing it.  It is to be a second half, ty 2025 adjustment.  If it happens, it will be a miracle.  Highly likely that tax bills will be delayed, as will the second half collection. The complexity of the task and the limitations in the legislation have become a communication challenge. </a:t>
            </a:r>
          </a:p>
          <a:p>
            <a:pPr marL="0" indent="0">
              <a:buNone/>
            </a:pPr>
            <a:r>
              <a:rPr lang="en-US" sz="1500" dirty="0"/>
              <a:t>	*The amount of the credit will be small; not every school. </a:t>
            </a:r>
          </a:p>
          <a:p>
            <a:pPr marL="0" indent="0">
              <a:buNone/>
            </a:pPr>
            <a:r>
              <a:rPr lang="en-US" sz="1500" dirty="0"/>
              <a:t>	*This is the ONLY legislative action that will put some money back in taxpayers’ pockets.  All of the others seek to minimize increases. Inflationary adjustment will be applied .  ***hb335; hb129 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9AC0D-B2BB-EF2C-DE37-B7507E80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9075" y="6330047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32310-BBB1-24FA-0974-323C36664BA5}"/>
              </a:ext>
            </a:extLst>
          </p:cNvPr>
          <p:cNvSpPr txBox="1"/>
          <p:nvPr/>
        </p:nvSpPr>
        <p:spPr>
          <a:xfrm>
            <a:off x="1072925" y="6470931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54401-C326-7783-8602-0FFFE3697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305435"/>
            <a:ext cx="395591" cy="4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6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E934-E902-20CD-FD6C-DAC32B3D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36" y="161317"/>
            <a:ext cx="8596668" cy="685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Recent legislative 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A0317-22A5-0CF2-7675-0ED88D1D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38" y="889000"/>
            <a:ext cx="10998200" cy="5765800"/>
          </a:xfrm>
        </p:spPr>
        <p:txBody>
          <a:bodyPr>
            <a:normAutofit/>
          </a:bodyPr>
          <a:lstStyle/>
          <a:p>
            <a:r>
              <a:rPr lang="en-US" sz="2000" dirty="0"/>
              <a:t>HB 186:  NOTE:  there is an additional part of this bill to adjust the owner-occupancy and non-business credits – to gradually increase the OOC over the next 4 year and eliminate the NBC.  At the end of the period, the OOC will be 15.38% and the NBC will be zero.</a:t>
            </a:r>
          </a:p>
          <a:p>
            <a:pPr lvl="1"/>
            <a:r>
              <a:rPr lang="en-US" sz="1800" dirty="0"/>
              <a:t> </a:t>
            </a:r>
            <a:r>
              <a:rPr lang="en-US" sz="2000" dirty="0"/>
              <a:t>Currently, homeowners receive 12 ½%, so the final net credit increase to homeowners will be 2.88% of additional credit over the 4 years of implantation</a:t>
            </a:r>
          </a:p>
          <a:p>
            <a:pPr lvl="1"/>
            <a:r>
              <a:rPr lang="en-US" sz="2000" dirty="0"/>
              <a:t>Ag and non-timber properties will not lose the 10%/NBC. </a:t>
            </a:r>
          </a:p>
          <a:p>
            <a:r>
              <a:rPr lang="en-US" sz="2000" dirty="0"/>
              <a:t>HB 335: Essentially this does for all of the other local governments that receive statutory Inside Millage what HB186 does for schools.  </a:t>
            </a:r>
          </a:p>
          <a:p>
            <a:pPr marL="0" indent="0">
              <a:buNone/>
            </a:pPr>
            <a:r>
              <a:rPr lang="en-US" sz="1800" dirty="0"/>
              <a:t>	*The intent is to limit future revenue growth.</a:t>
            </a:r>
          </a:p>
          <a:p>
            <a:pPr marL="0" indent="0">
              <a:buNone/>
            </a:pPr>
            <a:r>
              <a:rPr lang="en-US" dirty="0"/>
              <a:t>	*S</a:t>
            </a:r>
            <a:r>
              <a:rPr lang="en-US" sz="1800" dirty="0"/>
              <a:t>o there are no immediate tax benefits, no refunds or credits, but the next countywide update,  	 these rules will be implemented.  Your taxes may still increase but not by as much.</a:t>
            </a:r>
          </a:p>
          <a:p>
            <a:r>
              <a:rPr lang="en-US" sz="2000" dirty="0"/>
              <a:t>HB 309:  Budget Commission – emphasized scrutiny; local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96E7B-C9C4-80A7-89D7-0214AE6D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68" y="6297645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84FEA-E195-93EF-AD28-7CBE1A5EC1A1}"/>
              </a:ext>
            </a:extLst>
          </p:cNvPr>
          <p:cNvSpPr txBox="1"/>
          <p:nvPr/>
        </p:nvSpPr>
        <p:spPr>
          <a:xfrm>
            <a:off x="837660" y="6480208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A1E0F-B742-7F74-33F6-D5A6DE23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8" y="6352927"/>
            <a:ext cx="395591" cy="414351"/>
          </a:xfrm>
          <a:prstGeom prst="rect">
            <a:avLst/>
          </a:prstGeom>
        </p:spPr>
      </p:pic>
      <p:pic>
        <p:nvPicPr>
          <p:cNvPr id="7" name="Picture 6" descr="A house with a red roof and a red x and a red cross next to a stack of money">
            <a:extLst>
              <a:ext uri="{FF2B5EF4-FFF2-40B4-BE49-F238E27FC236}">
                <a16:creationId xmlns:a16="http://schemas.microsoft.com/office/drawing/2014/main" id="{2A1E3C4C-3FF0-E132-DE84-973EBB5A6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67" y="4729935"/>
            <a:ext cx="1404061" cy="10311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527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293AAA-972F-4AC0-C6E7-50343C5CD8D0}"/>
              </a:ext>
            </a:extLst>
          </p:cNvPr>
          <p:cNvSpPr txBox="1">
            <a:spLocks/>
          </p:cNvSpPr>
          <p:nvPr/>
        </p:nvSpPr>
        <p:spPr>
          <a:xfrm>
            <a:off x="1179257" y="24889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MOST IMPORTANT PART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45105-8826-6152-90BA-8FB8A804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23683"/>
            <a:ext cx="5029200" cy="24955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272AB2-2332-F780-8918-E5D4F21B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630" y="4186542"/>
            <a:ext cx="8596312" cy="1405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Andrea Weaver, MBA. AAS, Union County Auditor</a:t>
            </a:r>
          </a:p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233 W. 6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Street, Marysville, OH  43040</a:t>
            </a:r>
          </a:p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937-645-3003</a:t>
            </a:r>
          </a:p>
          <a:p>
            <a:pPr marL="0" indent="0" algn="ctr">
              <a:buNone/>
            </a:pPr>
            <a:r>
              <a:rPr lang="en-US" sz="1000" b="1" dirty="0">
                <a:solidFill>
                  <a:srgbClr val="002060"/>
                </a:solidFill>
              </a:rPr>
              <a:t>aweaver@unioncountyohio.gov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55" y="181336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How is Value Determined? Mass Appraisal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8" y="905239"/>
            <a:ext cx="10980246" cy="52175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State-Mandated Mass Revaluations &amp; Triennials</a:t>
            </a:r>
          </a:p>
          <a:p>
            <a:pPr lvl="1"/>
            <a:r>
              <a:rPr lang="en-US" sz="2400" dirty="0"/>
              <a:t>Every 6 years we reappraise every parcel on its own merits, nearly 40,000 of them! </a:t>
            </a:r>
          </a:p>
          <a:p>
            <a:pPr lvl="1"/>
            <a:r>
              <a:rPr lang="en-US" sz="2400" dirty="0"/>
              <a:t>Definitely not the same as fee appraisal; we gather many facts and seeks uniformity, which is required by Ohio law.</a:t>
            </a:r>
          </a:p>
          <a:p>
            <a:pPr lvl="1"/>
            <a:r>
              <a:rPr lang="en-US" sz="2400" dirty="0"/>
              <a:t>In between reappraisals, we have Triennial Updates</a:t>
            </a:r>
          </a:p>
          <a:p>
            <a:pPr lvl="2"/>
            <a:r>
              <a:rPr lang="en-US" sz="2400" dirty="0"/>
              <a:t>On the 3rd year post-reappraisal, we update values based on the sales data from the prior 2-3 years. </a:t>
            </a:r>
          </a:p>
          <a:p>
            <a:r>
              <a:rPr lang="en-US" sz="2400" dirty="0"/>
              <a:t>The Ohio Dept of Taxation (DTE) mandates the % changes for the entire county based on sales occurring since the last update. </a:t>
            </a:r>
          </a:p>
          <a:p>
            <a:r>
              <a:rPr lang="en-US" sz="2400" dirty="0"/>
              <a:t>The Auditor’s role is not to tax, but to follow the market and assign property values based on local market activity.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F5AE1-0571-47A6-823C-3A838044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930" y="6122819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F00DAF-73E2-B188-F918-B847095B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5" y="6126368"/>
            <a:ext cx="488696" cy="511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2383C-B9A3-1B90-400B-20D6A2F25441}"/>
              </a:ext>
            </a:extLst>
          </p:cNvPr>
          <p:cNvSpPr txBox="1"/>
          <p:nvPr/>
        </p:nvSpPr>
        <p:spPr>
          <a:xfrm>
            <a:off x="1523070" y="6307332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</p:spTree>
    <p:extLst>
      <p:ext uri="{BB962C8B-B14F-4D97-AF65-F5344CB8AC3E}">
        <p14:creationId xmlns:p14="http://schemas.microsoft.com/office/powerpoint/2010/main" val="100555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0609-D300-57C5-8303-DA233965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County Budget Commission and Why is it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048D-F307-0321-4D5D-95D42C219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oversight body who’s core job is to annually review the budgets of local taxing authorities to ensure tax rates are legal, properly authorized by voters, and allocated fairly</a:t>
            </a:r>
          </a:p>
          <a:p>
            <a:pPr lvl="1"/>
            <a:r>
              <a:rPr lang="en-US" dirty="0"/>
              <a:t>Provides financial oversight and tax relief if excessive taxes are collected and can even reduce tax levies to prevent unnecessary revenue collection</a:t>
            </a:r>
          </a:p>
          <a:p>
            <a:pPr lvl="1"/>
            <a:r>
              <a:rPr lang="en-US" dirty="0"/>
              <a:t>Dictates the distribution of state funds such as “local government fund”</a:t>
            </a:r>
          </a:p>
          <a:p>
            <a:pPr lvl="1"/>
            <a:r>
              <a:rPr lang="en-US" dirty="0"/>
              <a:t>Monitors carryover balances and general expenditures, insuring your tax dollars are collected and accounted fore and properly spent according to what was approved by voters.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DC8E-869D-00FE-3B96-2C7F03FA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4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C596-CD0C-E085-1ABF-ECE3D2D3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1093"/>
          </a:xfrm>
        </p:spPr>
        <p:txBody>
          <a:bodyPr/>
          <a:lstStyle/>
          <a:p>
            <a:r>
              <a:rPr lang="en-US" dirty="0"/>
              <a:t>Recent Changes to the responsibilities of the County Budget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9B42-645B-3497-AB5B-6443D923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0693"/>
            <a:ext cx="8596668" cy="4437707"/>
          </a:xfrm>
        </p:spPr>
        <p:txBody>
          <a:bodyPr/>
          <a:lstStyle/>
          <a:p>
            <a:r>
              <a:rPr lang="en-US" dirty="0"/>
              <a:t>HB 309 – Enacted 2025 effective 3/20/2026</a:t>
            </a:r>
          </a:p>
          <a:p>
            <a:pPr lvl="1"/>
            <a:r>
              <a:rPr lang="en-US" dirty="0"/>
              <a:t>Expands the Budget Commissions Authority </a:t>
            </a:r>
          </a:p>
          <a:p>
            <a:pPr lvl="2"/>
            <a:r>
              <a:rPr lang="en-US" dirty="0"/>
              <a:t>Levy Modification and reductions</a:t>
            </a:r>
          </a:p>
          <a:p>
            <a:pPr lvl="2"/>
            <a:r>
              <a:rPr lang="en-US" dirty="0"/>
              <a:t>Mandatory Hearings</a:t>
            </a:r>
          </a:p>
          <a:p>
            <a:pPr lvl="2"/>
            <a:r>
              <a:rPr lang="en-US" dirty="0"/>
              <a:t>Unvoted Increase Suspensions</a:t>
            </a:r>
          </a:p>
          <a:p>
            <a:pPr lvl="2"/>
            <a:r>
              <a:rPr lang="en-US" dirty="0"/>
              <a:t>Levy Approval limits</a:t>
            </a:r>
          </a:p>
          <a:p>
            <a:pPr lvl="1"/>
            <a:r>
              <a:rPr lang="en-US" dirty="0"/>
              <a:t>Exceptions and Safeguards</a:t>
            </a:r>
          </a:p>
          <a:p>
            <a:pPr lvl="2"/>
            <a:r>
              <a:rPr lang="en-US" dirty="0"/>
              <a:t>Cannot reduce a school districts operating levies below 20mil floor nor make cuts that would reduce state funding</a:t>
            </a:r>
          </a:p>
          <a:p>
            <a:pPr lvl="2"/>
            <a:r>
              <a:rPr lang="en-US" dirty="0"/>
              <a:t>Levies collected by a majority-elected body cannot be reduced below prior year revenue unless the reduction is offset by the entities reserve or carryover</a:t>
            </a:r>
          </a:p>
          <a:p>
            <a:pPr lvl="2"/>
            <a:r>
              <a:rPr lang="en-US" dirty="0"/>
              <a:t>First Year voted levies cannot be reduced</a:t>
            </a:r>
          </a:p>
          <a:p>
            <a:pPr lvl="1"/>
            <a:r>
              <a:rPr lang="en-US" dirty="0"/>
              <a:t>Appeals Process – Taxing unit can challenge CBC </a:t>
            </a:r>
            <a:r>
              <a:rPr lang="en-US" dirty="0" err="1"/>
              <a:t>decisons</a:t>
            </a:r>
            <a:r>
              <a:rPr lang="en-US" dirty="0"/>
              <a:t> to Board of Tax Appeals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A7078-A553-8909-502C-0EEB4802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48" y="263646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Property Value &amp; Tax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08" y="933633"/>
            <a:ext cx="10356980" cy="5487217"/>
          </a:xfrm>
        </p:spPr>
        <p:txBody>
          <a:bodyPr>
            <a:normAutofit/>
          </a:bodyPr>
          <a:lstStyle/>
          <a:p>
            <a:r>
              <a:rPr lang="en-US" sz="2000" dirty="0"/>
              <a:t>Market value vs Assessed value</a:t>
            </a:r>
          </a:p>
          <a:p>
            <a:pPr lvl="1"/>
            <a:r>
              <a:rPr lang="en-US" sz="1800" dirty="0"/>
              <a:t>Market value is what the Auditor believes the property would sell for on January 1</a:t>
            </a:r>
            <a:r>
              <a:rPr lang="en-US" sz="1800" baseline="30000" dirty="0"/>
              <a:t>st</a:t>
            </a:r>
            <a:r>
              <a:rPr lang="en-US" sz="1800" dirty="0"/>
              <a:t> of the Tax Year.  Ohio law requires that ad valorem taxation occur at Market, and the best indicator of market value is a </a:t>
            </a:r>
            <a:r>
              <a:rPr lang="en-US" sz="1800" dirty="0">
                <a:highlight>
                  <a:srgbClr val="FFFF00"/>
                </a:highlight>
              </a:rPr>
              <a:t>valid, recent sale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Assessed value is the value to which the tax rate is applied, 35% of appraised value.</a:t>
            </a:r>
          </a:p>
          <a:p>
            <a:r>
              <a:rPr lang="en-US" sz="2000" dirty="0"/>
              <a:t>Tax rates are expressed in mills</a:t>
            </a:r>
          </a:p>
          <a:p>
            <a:pPr lvl="1"/>
            <a:r>
              <a:rPr lang="en-US" sz="1800" dirty="0"/>
              <a:t>1 mill = $1 of tax for every $1,000 of assessed value</a:t>
            </a:r>
          </a:p>
          <a:p>
            <a:pPr lvl="1"/>
            <a:r>
              <a:rPr lang="en-US" sz="1800" dirty="0"/>
              <a:t>For example: if your total market valuation is $100,000 and you have a 1 mill new levy, your payment would be: $</a:t>
            </a:r>
            <a:r>
              <a:rPr lang="en-US" dirty="0"/>
              <a:t>100,000 x 35% x (1/1000) = $35</a:t>
            </a:r>
            <a:endParaRPr lang="en-US" sz="1800" dirty="0"/>
          </a:p>
          <a:p>
            <a:r>
              <a:rPr lang="en-US" sz="2000" dirty="0"/>
              <a:t>Fixed Rate Levies </a:t>
            </a:r>
            <a:r>
              <a:rPr lang="en-US" sz="1400" dirty="0"/>
              <a:t>(most common) </a:t>
            </a:r>
            <a:r>
              <a:rPr lang="en-US" sz="2000" dirty="0"/>
              <a:t>collect approx. the same amount of revenue year after year.  How? </a:t>
            </a:r>
          </a:p>
          <a:p>
            <a:pPr lvl="1"/>
            <a:r>
              <a:rPr lang="en-US" sz="1800" dirty="0"/>
              <a:t>Reduction factors act to reduce rates when values increase due to inflation </a:t>
            </a:r>
            <a:r>
              <a:rPr lang="en-US" sz="1100" dirty="0"/>
              <a:t>(supply &amp; demand).   </a:t>
            </a:r>
            <a:r>
              <a:rPr lang="en-US" sz="1800" dirty="0"/>
              <a:t>HB 920; 1976</a:t>
            </a:r>
          </a:p>
          <a:p>
            <a:pPr lvl="1"/>
            <a:r>
              <a:rPr lang="en-US" sz="1800" dirty="0"/>
              <a:t>However, schools have 20 mills and local entities 10 mills which are tied to value***       </a:t>
            </a:r>
            <a:r>
              <a:rPr lang="en-US" sz="1100" dirty="0"/>
              <a:t>(HB186, HB 129, HB 335)</a:t>
            </a:r>
            <a:r>
              <a:rPr lang="en-US" sz="1800" dirty="0"/>
              <a:t>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1A008-4236-4E92-87F6-A7FF7774F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405" y="86525"/>
            <a:ext cx="1907038" cy="132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FBCAD-EA6B-DB04-EC88-77F2D2BAA58B}"/>
              </a:ext>
            </a:extLst>
          </p:cNvPr>
          <p:cNvSpPr txBox="1"/>
          <p:nvPr/>
        </p:nvSpPr>
        <p:spPr>
          <a:xfrm>
            <a:off x="9708867" y="6512610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1739F-078C-1A26-C8DD-930AF7C5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76" y="6420850"/>
            <a:ext cx="395591" cy="41435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72E058D-B3F5-D152-0B9C-B9F044665004}"/>
              </a:ext>
            </a:extLst>
          </p:cNvPr>
          <p:cNvSpPr txBox="1">
            <a:spLocks/>
          </p:cNvSpPr>
          <p:nvPr/>
        </p:nvSpPr>
        <p:spPr>
          <a:xfrm>
            <a:off x="11020047" y="629675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212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0174-D422-5E7A-365B-9DAD2791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469" y="308184"/>
            <a:ext cx="7729744" cy="6380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Levies &amp; Effective Tax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7F390-3E5A-10ED-E984-30D1B1184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305" y="1266774"/>
            <a:ext cx="8594429" cy="4324452"/>
          </a:xfrm>
        </p:spPr>
        <p:txBody>
          <a:bodyPr>
            <a:normAutofit lnSpcReduction="10000"/>
          </a:bodyPr>
          <a:lstStyle/>
          <a:p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Effective tax rate is calculated by measuring the percentage of value change due to the reappraisal and reducing the voted rate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(of most operational levies) </a:t>
            </a:r>
            <a:r>
              <a:rPr lang="en-US" sz="2399" dirty="0">
                <a:solidFill>
                  <a:schemeClr val="accent2">
                    <a:lumMod val="50000"/>
                  </a:schemeClr>
                </a:solidFill>
              </a:rPr>
              <a:t>so that the levy does not generate additional revenue from the reappraisal change</a:t>
            </a:r>
          </a:p>
          <a:p>
            <a:r>
              <a:rPr lang="en-US" sz="2399" dirty="0">
                <a:solidFill>
                  <a:srgbClr val="00B050"/>
                </a:solidFill>
                <a:highlight>
                  <a:srgbClr val="FFFF00"/>
                </a:highlight>
              </a:rPr>
              <a:t>Operational Theory: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2399" dirty="0">
                <a:solidFill>
                  <a:srgbClr val="00B050"/>
                </a:solidFill>
                <a:highlight>
                  <a:srgbClr val="FFFF00"/>
                </a:highlight>
              </a:rPr>
              <a:t>If your value increases due to a reappraisal change it doesn’t mean it costs more money to provide services.</a:t>
            </a:r>
          </a:p>
          <a:p>
            <a:pPr lvl="1">
              <a:buFont typeface="Wingdings 3" panose="05040102010807070707" pitchFamily="18" charset="2"/>
              <a:buChar char="u"/>
            </a:pPr>
            <a:r>
              <a:rPr lang="en-US" sz="2399" dirty="0">
                <a:solidFill>
                  <a:srgbClr val="00B050"/>
                </a:solidFill>
                <a:highlight>
                  <a:srgbClr val="FFFF00"/>
                </a:highlight>
              </a:rPr>
              <a:t>But If your value increases due to new construction, there is a greater demand for services and thus additional revenue is generated.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3CCFA-64D4-9B03-A464-148CA656048E}"/>
              </a:ext>
            </a:extLst>
          </p:cNvPr>
          <p:cNvSpPr txBox="1"/>
          <p:nvPr/>
        </p:nvSpPr>
        <p:spPr>
          <a:xfrm>
            <a:off x="1072925" y="6397194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88614-F0DF-B0FF-7C87-C7A5DB84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213675"/>
            <a:ext cx="395591" cy="41435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5E0DDC7-E56E-B705-89A0-E7AFB82B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935" y="6223924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58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50A6-2724-48CF-774E-6FB0E104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685" y="299500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is HB 920 and 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1762-07F2-1BE5-D750-2B6FDD702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068" y="1365658"/>
            <a:ext cx="10145864" cy="4351330"/>
          </a:xfrm>
        </p:spPr>
        <p:txBody>
          <a:bodyPr/>
          <a:lstStyle/>
          <a:p>
            <a:r>
              <a:rPr lang="en-US" sz="2000" dirty="0"/>
              <a:t>Signed in 1976</a:t>
            </a:r>
          </a:p>
          <a:p>
            <a:r>
              <a:rPr lang="en-US" sz="2000" dirty="0"/>
              <a:t>Intended to prevent increases in Real Estate Taxes on voted millage as a result of county revaluation every 3 years</a:t>
            </a:r>
          </a:p>
          <a:p>
            <a:r>
              <a:rPr lang="en-US" sz="2000" dirty="0"/>
              <a:t>Reduction factor is calculated to reduce the effective millage rate to compensate for higher  values</a:t>
            </a:r>
          </a:p>
          <a:p>
            <a:r>
              <a:rPr lang="en-US" sz="2000" dirty="0"/>
              <a:t>Allows growth in fixed revenue levies for “new” construction</a:t>
            </a:r>
          </a:p>
          <a:p>
            <a:r>
              <a:rPr lang="en-US" sz="2000" dirty="0"/>
              <a:t>10mils inside millage unaffected</a:t>
            </a:r>
          </a:p>
          <a:p>
            <a:r>
              <a:rPr lang="en-US" sz="2000" dirty="0"/>
              <a:t>In 1977 HB221 created the 20 mil floor.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1EAC1-FA5B-3991-490C-7CC79704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2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C7BB-1D78-3F1B-99A3-47B1FFC7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85" y="232456"/>
            <a:ext cx="8594429" cy="13204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Taxes are Relative to Value </a:t>
            </a:r>
            <a:r>
              <a:rPr lang="en-US" sz="2000" b="1" dirty="0">
                <a:solidFill>
                  <a:srgbClr val="C00000"/>
                </a:solidFill>
              </a:rPr>
              <a:t>(ad valorem)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92EE-3C74-EDC5-35FE-C15A150F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4110"/>
            <a:ext cx="11594123" cy="569143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Calibri"/>
              </a:rPr>
              <a:t>Most voted levies,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excluding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inside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millage,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adjust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rate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for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reappraisal changes.</a:t>
            </a:r>
          </a:p>
          <a:p>
            <a:pPr marL="354859" marR="535144">
              <a:spcBef>
                <a:spcPts val="345"/>
              </a:spcBef>
              <a:tabLst>
                <a:tab pos="194887" algn="l"/>
              </a:tabLst>
            </a:pP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The</a:t>
            </a:r>
            <a:r>
              <a:rPr lang="en-US" sz="2000" i="1" u="sng" spc="-2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tax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rate</a:t>
            </a:r>
            <a:r>
              <a:rPr lang="en-US" sz="2000" i="1" u="sng" spc="-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is</a:t>
            </a:r>
            <a:r>
              <a:rPr lang="en-US" sz="2000" i="1" u="sng" spc="-1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adjusted</a:t>
            </a:r>
            <a:r>
              <a:rPr lang="en-US" sz="2000" i="1" u="sng" spc="-2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based</a:t>
            </a:r>
            <a:r>
              <a:rPr lang="en-US" sz="2000" i="1" u="sng" spc="-2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on the</a:t>
            </a:r>
            <a:r>
              <a:rPr lang="en-US" sz="2000" i="1" u="sng" spc="-1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value</a:t>
            </a:r>
            <a:r>
              <a:rPr lang="en-US" sz="2000" i="1" u="sng" spc="-1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of</a:t>
            </a:r>
            <a:r>
              <a:rPr lang="en-US" sz="2000" i="1" u="sng" spc="-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the</a:t>
            </a:r>
            <a:r>
              <a:rPr lang="en-US" sz="2000" i="1" u="sng" spc="-1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subdivision,</a:t>
            </a:r>
            <a:r>
              <a:rPr lang="en-US" sz="2000" i="1" u="sng" spc="-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not</a:t>
            </a:r>
            <a:r>
              <a:rPr lang="en-US" sz="2000" i="1" u="sng" spc="-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spc="-2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the </a:t>
            </a:r>
            <a:r>
              <a:rPr lang="en-US" sz="2000" i="1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individual</a:t>
            </a:r>
            <a:r>
              <a:rPr lang="en-US" sz="2000" i="1" u="sng" spc="-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i="1" u="sng" spc="-1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property</a:t>
            </a:r>
            <a:endParaRPr lang="en-US" sz="2000" i="1" u="sng" dirty="0">
              <a:solidFill>
                <a:schemeClr val="tx1"/>
              </a:solidFill>
              <a:highlight>
                <a:srgbClr val="FFFF00"/>
              </a:highlight>
              <a:cs typeface="Calibri"/>
            </a:endParaRPr>
          </a:p>
          <a:p>
            <a:pPr marL="355493">
              <a:spcBef>
                <a:spcPts val="360"/>
              </a:spcBef>
              <a:tabLst>
                <a:tab pos="194887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One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rate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is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established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for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entire</a:t>
            </a:r>
            <a:r>
              <a:rPr lang="en-US" sz="2000" u="sng" spc="-2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tax district</a:t>
            </a:r>
            <a:r>
              <a:rPr lang="en-US" sz="2000" u="sng" spc="-2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for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each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levy.  We have 45 tax districts. </a:t>
            </a:r>
            <a:r>
              <a:rPr lang="en-US" sz="2000" u="sng" spc="-20" dirty="0">
                <a:solidFill>
                  <a:schemeClr val="tx1"/>
                </a:solidFill>
                <a:cs typeface="Calibri"/>
              </a:rPr>
              <a:t> (Village vs Township vs School District vs Fire District)</a:t>
            </a:r>
            <a:endParaRPr lang="en-US" sz="2000" u="sng" dirty="0">
              <a:solidFill>
                <a:schemeClr val="tx1"/>
              </a:solidFill>
              <a:cs typeface="Calibri"/>
            </a:endParaRPr>
          </a:p>
          <a:p>
            <a:pPr marL="755543" lvl="1">
              <a:spcBef>
                <a:spcPts val="385"/>
              </a:spcBef>
              <a:tabLst>
                <a:tab pos="194887" algn="l"/>
              </a:tabLst>
            </a:pPr>
            <a:r>
              <a:rPr lang="en-US" sz="1800" i="1" dirty="0">
                <a:solidFill>
                  <a:schemeClr val="tx1"/>
                </a:solidFill>
                <a:cs typeface="Calibri"/>
              </a:rPr>
              <a:t>Not</a:t>
            </a:r>
            <a:r>
              <a:rPr lang="en-US" sz="1800" i="1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i="1" spc="-10" dirty="0">
                <a:solidFill>
                  <a:schemeClr val="tx1"/>
                </a:solidFill>
                <a:cs typeface="Calibri"/>
              </a:rPr>
              <a:t>everyone’s</a:t>
            </a:r>
            <a:r>
              <a:rPr lang="en-US" sz="1800" i="1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i="1" dirty="0">
                <a:solidFill>
                  <a:schemeClr val="tx1"/>
                </a:solidFill>
                <a:cs typeface="Calibri"/>
              </a:rPr>
              <a:t>value</a:t>
            </a:r>
            <a:r>
              <a:rPr lang="en-US" sz="1800" i="1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i="1" dirty="0">
                <a:solidFill>
                  <a:schemeClr val="tx1"/>
                </a:solidFill>
                <a:cs typeface="Calibri"/>
              </a:rPr>
              <a:t>changes</a:t>
            </a:r>
            <a:r>
              <a:rPr lang="en-US" sz="1800" i="1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i="1" dirty="0">
                <a:solidFill>
                  <a:schemeClr val="tx1"/>
                </a:solidFill>
                <a:cs typeface="Calibri"/>
              </a:rPr>
              <a:t>by</a:t>
            </a:r>
            <a:r>
              <a:rPr lang="en-US" sz="1800" i="1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i="1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1800" i="1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i="1" dirty="0">
                <a:solidFill>
                  <a:schemeClr val="tx1"/>
                </a:solidFill>
                <a:cs typeface="Calibri"/>
              </a:rPr>
              <a:t>same</a:t>
            </a:r>
            <a:r>
              <a:rPr lang="en-US" sz="1800" i="1" spc="-10" dirty="0">
                <a:solidFill>
                  <a:schemeClr val="tx1"/>
                </a:solidFill>
                <a:cs typeface="Calibri"/>
              </a:rPr>
              <a:t> percentage because not everyone’s value was the same at the start.</a:t>
            </a:r>
            <a:endParaRPr lang="en-US" sz="1800" i="1" dirty="0">
              <a:solidFill>
                <a:schemeClr val="tx1"/>
              </a:solidFill>
              <a:cs typeface="Calibri"/>
            </a:endParaRPr>
          </a:p>
          <a:p>
            <a:pPr marL="354859" marR="462141">
              <a:spcBef>
                <a:spcPts val="630"/>
              </a:spcBef>
              <a:tabLst>
                <a:tab pos="194887" algn="l"/>
              </a:tabLst>
            </a:pPr>
            <a:r>
              <a:rPr lang="en-US" sz="2000" spc="-40" dirty="0">
                <a:solidFill>
                  <a:schemeClr val="tx1"/>
                </a:solidFill>
                <a:cs typeface="Calibri"/>
              </a:rPr>
              <a:t>Taxes</a:t>
            </a:r>
            <a:r>
              <a:rPr lang="en-US" sz="2000" spc="-4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change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based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on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your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relative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value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to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total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value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subdivision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755543" lvl="1">
              <a:spcBef>
                <a:spcPts val="360"/>
              </a:spcBef>
              <a:tabLst>
                <a:tab pos="194887" algn="l"/>
              </a:tabLst>
            </a:pPr>
            <a:r>
              <a:rPr lang="en-US" sz="1800" dirty="0">
                <a:solidFill>
                  <a:schemeClr val="tx1"/>
                </a:solidFill>
                <a:cs typeface="Calibri"/>
              </a:rPr>
              <a:t>Think</a:t>
            </a:r>
            <a:r>
              <a:rPr lang="en-US" sz="18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18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18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total</a:t>
            </a:r>
            <a:r>
              <a:rPr lang="en-US" sz="18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revenue</a:t>
            </a:r>
            <a:r>
              <a:rPr lang="en-US" sz="18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to</a:t>
            </a:r>
            <a:r>
              <a:rPr lang="en-US" sz="18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be</a:t>
            </a:r>
            <a:r>
              <a:rPr lang="en-US" sz="18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generated</a:t>
            </a:r>
            <a:r>
              <a:rPr lang="en-US" sz="18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by</a:t>
            </a:r>
            <a:r>
              <a:rPr lang="en-US" sz="18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18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levy</a:t>
            </a:r>
            <a:r>
              <a:rPr lang="en-US" sz="18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as</a:t>
            </a:r>
            <a:r>
              <a:rPr lang="en-US" sz="18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cs typeface="Calibri"/>
              </a:rPr>
              <a:t>a</a:t>
            </a:r>
            <a:r>
              <a:rPr lang="en-US" sz="18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800" u="sng" spc="-25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pie: </a:t>
            </a:r>
          </a:p>
          <a:p>
            <a:pPr marL="755543" lvl="1">
              <a:spcBef>
                <a:spcPts val="360"/>
              </a:spcBef>
              <a:tabLst>
                <a:tab pos="194887" algn="l"/>
              </a:tabLst>
            </a:pPr>
            <a:r>
              <a:rPr lang="en-US" sz="1800" u="sng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The “pieces of pie” are Class 1, Class 2, PUPP</a:t>
            </a:r>
          </a:p>
          <a:p>
            <a:pPr marL="538318" marR="5078" lvl="1" indent="-342797">
              <a:spcBef>
                <a:spcPts val="655"/>
              </a:spcBef>
              <a:buFont typeface="Wingdings 3" panose="05040102010807070707" pitchFamily="18" charset="2"/>
              <a:buChar char="u"/>
              <a:tabLst>
                <a:tab pos="378346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percentage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2000" spc="-4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your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property’s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value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compared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to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total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value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subdivision</a:t>
            </a:r>
          </a:p>
          <a:p>
            <a:pPr marL="195521" marR="5078" lvl="1" indent="0">
              <a:spcBef>
                <a:spcPts val="655"/>
              </a:spcBef>
              <a:buNone/>
              <a:tabLst>
                <a:tab pos="378346" algn="l"/>
              </a:tabLst>
            </a:pPr>
            <a:r>
              <a:rPr lang="en-US" sz="2000" spc="-10" dirty="0">
                <a:solidFill>
                  <a:schemeClr val="tx1"/>
                </a:solidFill>
                <a:cs typeface="Calibri"/>
              </a:rPr>
              <a:t>	   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is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your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share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pie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(liability).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538318" marR="95856" lvl="1" indent="-342797">
              <a:spcBef>
                <a:spcPts val="605"/>
              </a:spcBef>
              <a:buFont typeface="Wingdings 3" panose="05040102010807070707" pitchFamily="18" charset="2"/>
              <a:buChar char="u"/>
              <a:tabLst>
                <a:tab pos="378346" algn="l"/>
              </a:tabLs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If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percentage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increase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your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value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is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greater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than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average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percentage</a:t>
            </a:r>
            <a:r>
              <a:rPr lang="en-US" sz="2000" spc="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increase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for</a:t>
            </a:r>
            <a:r>
              <a:rPr lang="en-US" sz="2000" spc="-6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subdivision,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your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share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liability</a:t>
            </a:r>
            <a:r>
              <a:rPr lang="en-US" sz="20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increases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relative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to</a:t>
            </a:r>
            <a:r>
              <a:rPr lang="en-US" sz="20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average,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and</a:t>
            </a:r>
            <a:r>
              <a:rPr lang="en-US" sz="2000" spc="-2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your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taxes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will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increase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even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though</a:t>
            </a:r>
            <a:r>
              <a:rPr lang="en-US" sz="2000" spc="-1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levy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will</a:t>
            </a:r>
            <a:r>
              <a:rPr lang="en-US" sz="2000" spc="-3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produce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same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amount</a:t>
            </a:r>
            <a:r>
              <a:rPr lang="en-US" sz="2000" spc="-2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of</a:t>
            </a:r>
            <a:r>
              <a:rPr lang="en-US" sz="20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cs typeface="Calibri"/>
              </a:rPr>
              <a:t>revenue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70FD1-8345-526A-368B-AF1F75EE71E9}"/>
              </a:ext>
            </a:extLst>
          </p:cNvPr>
          <p:cNvSpPr txBox="1"/>
          <p:nvPr/>
        </p:nvSpPr>
        <p:spPr>
          <a:xfrm>
            <a:off x="1092380" y="6394712"/>
            <a:ext cx="3895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badi" panose="020B0604020104020204" pitchFamily="34" charset="0"/>
              </a:rPr>
              <a:t>Andrea Weaver, Union County Auditor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F9950-B61F-1F32-3383-DDB84736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9" y="6211193"/>
            <a:ext cx="395591" cy="414351"/>
          </a:xfrm>
          <a:prstGeom prst="rect">
            <a:avLst/>
          </a:prstGeom>
        </p:spPr>
      </p:pic>
      <p:pic>
        <p:nvPicPr>
          <p:cNvPr id="6" name="Picture 5" descr="Free Pie Cartoons, Download Free Pie Cartoons png images, Free ClipArts ...">
            <a:extLst>
              <a:ext uri="{FF2B5EF4-FFF2-40B4-BE49-F238E27FC236}">
                <a16:creationId xmlns:a16="http://schemas.microsoft.com/office/drawing/2014/main" id="{DF5CB4F6-1152-5F7B-978B-C0C31FE8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789" y="3231518"/>
            <a:ext cx="841348" cy="84134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1A611CE-21F6-D824-135B-12A6A858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7950" y="6189202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89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81A-BC07-DC0D-8679-60944088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87" y="228326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 are levy dollars distributed?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EBD0-5381-23FD-FFD9-48E24940D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65" y="1596385"/>
            <a:ext cx="9643713" cy="4652015"/>
          </a:xfrm>
        </p:spPr>
        <p:txBody>
          <a:bodyPr>
            <a:normAutofit/>
          </a:bodyPr>
          <a:lstStyle/>
          <a:p>
            <a:r>
              <a:rPr lang="en-US" sz="2000" dirty="0"/>
              <a:t>Real Estate and Mobile Home taxes are distributed once collected as part of the “Settlement” between the County Treasurer and County Auditor.</a:t>
            </a:r>
          </a:p>
          <a:p>
            <a:r>
              <a:rPr lang="en-US" sz="2000" dirty="0"/>
              <a:t>The “Settlement” is the gross amount collected within each taxing district, for each taxing entity, for each levy (at effective rate) less fees.</a:t>
            </a:r>
          </a:p>
          <a:p>
            <a:r>
              <a:rPr lang="en-US" sz="2000" dirty="0"/>
              <a:t>Union County has 45 taxing districts</a:t>
            </a:r>
          </a:p>
          <a:p>
            <a:r>
              <a:rPr lang="en-US" sz="2000" dirty="0"/>
              <a:t>A taxing district can have all or a combination of the following:  School </a:t>
            </a:r>
            <a:r>
              <a:rPr lang="en-US" sz="2000" dirty="0" err="1"/>
              <a:t>Distict</a:t>
            </a:r>
            <a:r>
              <a:rPr lang="en-US" sz="2000" dirty="0"/>
              <a:t>, JV’s, County, Special District (Health), City or Village, Township, Fire/EMS</a:t>
            </a:r>
          </a:p>
          <a:p>
            <a:r>
              <a:rPr lang="en-US" sz="2000" dirty="0"/>
              <a:t>We distribute tax collections to taxing entities 2 times per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59D00-BEB4-17A0-E13E-D7C72DAD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7906" y="6342919"/>
            <a:ext cx="68333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800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45325</TotalTime>
  <Words>1729</Words>
  <Application>Microsoft Office PowerPoint</Application>
  <PresentationFormat>Widescreen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Trebuchet MS</vt:lpstr>
      <vt:lpstr>Wingdings 3</vt:lpstr>
      <vt:lpstr>Facet</vt:lpstr>
      <vt:lpstr>-Andrea Weaver, Union County Auditor -David Phillips, Union County Prosecutor -Andrew Smarra, Union County Treasurer </vt:lpstr>
      <vt:lpstr>How is Value Determined? Mass Appraisal</vt:lpstr>
      <vt:lpstr>What is a County Budget Commission and Why is it important</vt:lpstr>
      <vt:lpstr>Recent Changes to the responsibilities of the County Budget Commission</vt:lpstr>
      <vt:lpstr>Property Value &amp; Tax Basics</vt:lpstr>
      <vt:lpstr>Levies &amp; Effective Tax Rates</vt:lpstr>
      <vt:lpstr>What is HB 920 and why does it matter?</vt:lpstr>
      <vt:lpstr>Taxes are Relative to Value (ad valorem)</vt:lpstr>
      <vt:lpstr>How are levy dollars distributed?</vt:lpstr>
      <vt:lpstr>Inside Millage</vt:lpstr>
      <vt:lpstr>PowerPoint Presentation</vt:lpstr>
      <vt:lpstr>Recent legislative changes </vt:lpstr>
      <vt:lpstr>Recent legislative changes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Homestead Tax Credit Program</dc:title>
  <dc:creator>DJThomas</dc:creator>
  <cp:lastModifiedBy>Andrew Smarra</cp:lastModifiedBy>
  <cp:revision>204</cp:revision>
  <cp:lastPrinted>2026-06-08T11:06:51Z</cp:lastPrinted>
  <dcterms:created xsi:type="dcterms:W3CDTF">2019-06-25T17:52:02Z</dcterms:created>
  <dcterms:modified xsi:type="dcterms:W3CDTF">2026-06-08T12:14:52Z</dcterms:modified>
</cp:coreProperties>
</file>